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2" r:id="rId7"/>
    <p:sldId id="261" r:id="rId8"/>
    <p:sldId id="263" r:id="rId9"/>
    <p:sldId id="265" r:id="rId10"/>
    <p:sldId id="266" r:id="rId11"/>
    <p:sldId id="264" r:id="rId12"/>
    <p:sldId id="268"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93" d="100"/>
          <a:sy n="93" d="100"/>
        </p:scale>
        <p:origin x="92"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Rusteberg" userId="03b098ae206c96d8" providerId="LiveId" clId="{A0264365-8181-4EC9-BA15-A6347D10106D}"/>
    <pc:docChg chg="modSld">
      <pc:chgData name="Martha Rusteberg" userId="03b098ae206c96d8" providerId="LiveId" clId="{A0264365-8181-4EC9-BA15-A6347D10106D}" dt="2026-07-14T16:01:11.786" v="4" actId="20577"/>
      <pc:docMkLst>
        <pc:docMk/>
      </pc:docMkLst>
      <pc:sldChg chg="modSp mod">
        <pc:chgData name="Martha Rusteberg" userId="03b098ae206c96d8" providerId="LiveId" clId="{A0264365-8181-4EC9-BA15-A6347D10106D}" dt="2026-07-08T19:34:19.584" v="1" actId="113"/>
        <pc:sldMkLst>
          <pc:docMk/>
          <pc:sldMk cId="1721269831" sldId="259"/>
        </pc:sldMkLst>
        <pc:spChg chg="mod">
          <ac:chgData name="Martha Rusteberg" userId="03b098ae206c96d8" providerId="LiveId" clId="{A0264365-8181-4EC9-BA15-A6347D10106D}" dt="2026-07-08T19:34:19.584" v="1" actId="113"/>
          <ac:spMkLst>
            <pc:docMk/>
            <pc:sldMk cId="1721269831" sldId="259"/>
            <ac:spMk id="3" creationId="{39097795-DA20-8CC1-6676-39BFE361C9CC}"/>
          </ac:spMkLst>
        </pc:spChg>
      </pc:sldChg>
      <pc:sldChg chg="modSp mod">
        <pc:chgData name="Martha Rusteberg" userId="03b098ae206c96d8" providerId="LiveId" clId="{A0264365-8181-4EC9-BA15-A6347D10106D}" dt="2026-07-14T16:01:11.786" v="4" actId="20577"/>
        <pc:sldMkLst>
          <pc:docMk/>
          <pc:sldMk cId="2084308027" sldId="262"/>
        </pc:sldMkLst>
        <pc:spChg chg="mod">
          <ac:chgData name="Martha Rusteberg" userId="03b098ae206c96d8" providerId="LiveId" clId="{A0264365-8181-4EC9-BA15-A6347D10106D}" dt="2026-07-14T16:01:11.786" v="4" actId="20577"/>
          <ac:spMkLst>
            <pc:docMk/>
            <pc:sldMk cId="2084308027" sldId="262"/>
            <ac:spMk id="4" creationId="{5E1963F0-DCC4-7B95-C510-7F14F0B5E9E9}"/>
          </ac:spMkLst>
        </pc:spChg>
      </pc:sldChg>
      <pc:sldChg chg="modSp mod">
        <pc:chgData name="Martha Rusteberg" userId="03b098ae206c96d8" providerId="LiveId" clId="{A0264365-8181-4EC9-BA15-A6347D10106D}" dt="2026-07-08T19:34:39.328" v="3" actId="113"/>
        <pc:sldMkLst>
          <pc:docMk/>
          <pc:sldMk cId="3162526856" sldId="268"/>
        </pc:sldMkLst>
        <pc:spChg chg="mod">
          <ac:chgData name="Martha Rusteberg" userId="03b098ae206c96d8" providerId="LiveId" clId="{A0264365-8181-4EC9-BA15-A6347D10106D}" dt="2026-07-08T19:34:39.328" v="3" actId="113"/>
          <ac:spMkLst>
            <pc:docMk/>
            <pc:sldMk cId="3162526856" sldId="268"/>
            <ac:spMk id="4" creationId="{C17693A0-32A9-F061-64FD-B140874D88A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7/14/2026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350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7/14/2026</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252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7/14/2026</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043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7/14/2026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337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7/14/2026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198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7/14/2026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704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7/14/2026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20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7/14/2026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843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7/14/2026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86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7/14/2026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5066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7/14/2026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460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7/14/2026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82241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AD0F-5CA3-1FC4-5B04-5394B28C9BA4}"/>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Best Practices For Health Insurance Procurement</a:t>
            </a:r>
          </a:p>
        </p:txBody>
      </p:sp>
      <p:sp>
        <p:nvSpPr>
          <p:cNvPr id="3" name="Subtitle 2">
            <a:extLst>
              <a:ext uri="{FF2B5EF4-FFF2-40B4-BE49-F238E27FC236}">
                <a16:creationId xmlns:a16="http://schemas.microsoft.com/office/drawing/2014/main" id="{381AC51C-10E8-5A6E-AD40-6201A141CD14}"/>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And The Importance of Vendor Perceptions and practices</a:t>
            </a:r>
          </a:p>
        </p:txBody>
      </p:sp>
    </p:spTree>
    <p:extLst>
      <p:ext uri="{BB962C8B-B14F-4D97-AF65-F5344CB8AC3E}">
        <p14:creationId xmlns:p14="http://schemas.microsoft.com/office/powerpoint/2010/main" val="216470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THE IMPORTANCE OF VENDOR PERCEPTIONS</a:t>
            </a:r>
          </a:p>
        </p:txBody>
      </p:sp>
      <p:sp>
        <p:nvSpPr>
          <p:cNvPr id="4" name="Content Placeholder 3">
            <a:extLst>
              <a:ext uri="{FF2B5EF4-FFF2-40B4-BE49-F238E27FC236}">
                <a16:creationId xmlns:a16="http://schemas.microsoft.com/office/drawing/2014/main" id="{51CE0CB3-A69A-314E-EFE6-0981FF7532BD}"/>
              </a:ext>
            </a:extLst>
          </p:cNvPr>
          <p:cNvSpPr>
            <a:spLocks noGrp="1"/>
          </p:cNvSpPr>
          <p:nvPr>
            <p:ph idx="1"/>
          </p:nvPr>
        </p:nvSpPr>
        <p:spPr/>
        <p:txBody>
          <a:bodyPr/>
          <a:lstStyle/>
          <a:p>
            <a:r>
              <a:rPr lang="en-US" i="1" dirty="0"/>
              <a:t>“</a:t>
            </a:r>
            <a:r>
              <a:rPr lang="en-US" i="1" dirty="0">
                <a:latin typeface="Times New Roman" panose="02020603050405020304" pitchFamily="18" charset="0"/>
                <a:cs typeface="Times New Roman" panose="02020603050405020304" pitchFamily="18" charset="0"/>
              </a:rPr>
              <a:t>The problem facing political subdivisions in seeking competitive bids are many. Politics almost always plays a pivotal role in the process and oftentimes encompasses a mixture of ignorance, money, clan loyalties, and employment” </a:t>
            </a:r>
            <a:r>
              <a:rPr lang="en-US" dirty="0">
                <a:latin typeface="Times New Roman" panose="02020603050405020304" pitchFamily="18" charset="0"/>
                <a:cs typeface="Times New Roman" panose="02020603050405020304" pitchFamily="18" charset="0"/>
              </a:rPr>
              <a:t>– Bill Rusteberg</a:t>
            </a:r>
          </a:p>
          <a:p>
            <a:pPr marL="0" indent="0">
              <a:buNone/>
            </a:pPr>
            <a:r>
              <a:rPr lang="en-US" dirty="0">
                <a:latin typeface="Times New Roman" panose="02020603050405020304" pitchFamily="18" charset="0"/>
                <a:cs typeface="Times New Roman" panose="02020603050405020304" pitchFamily="18" charset="0"/>
              </a:rPr>
              <a:t>Chasing Windmills can be expensive</a:t>
            </a:r>
          </a:p>
          <a:p>
            <a:pPr marL="0" indent="0">
              <a:buNone/>
            </a:pPr>
            <a:r>
              <a:rPr lang="en-US" dirty="0">
                <a:latin typeface="Times New Roman" panose="02020603050405020304" pitchFamily="18" charset="0"/>
                <a:cs typeface="Times New Roman" panose="02020603050405020304" pitchFamily="18" charset="0"/>
              </a:rPr>
              <a:t>Why is the district seeking competitive proposals?</a:t>
            </a:r>
          </a:p>
          <a:p>
            <a:pPr marL="0" indent="0">
              <a:buNone/>
            </a:pPr>
            <a:r>
              <a:rPr lang="en-US" dirty="0">
                <a:latin typeface="Times New Roman" panose="02020603050405020304" pitchFamily="18" charset="0"/>
                <a:cs typeface="Times New Roman" panose="02020603050405020304" pitchFamily="18" charset="0"/>
              </a:rPr>
              <a:t>History repeats itself</a:t>
            </a:r>
          </a:p>
          <a:p>
            <a:pPr marL="0" indent="0">
              <a:buNone/>
            </a:pPr>
            <a:r>
              <a:rPr lang="en-US" dirty="0">
                <a:latin typeface="Times New Roman" panose="02020603050405020304" pitchFamily="18" charset="0"/>
                <a:cs typeface="Times New Roman" panose="02020603050405020304" pitchFamily="18" charset="0"/>
              </a:rPr>
              <a:t>Opportunity becomes evident when a vendor researches past RFP’s in an attempt to determine if the case is a viable candidate to expend time and energy in responding to an RFP. </a:t>
            </a:r>
          </a:p>
          <a:p>
            <a:pPr marL="0" indent="0">
              <a:buNone/>
            </a:pPr>
            <a:endParaRPr lang="en-US" dirty="0"/>
          </a:p>
        </p:txBody>
      </p:sp>
      <p:pic>
        <p:nvPicPr>
          <p:cNvPr id="7" name="Picture 6">
            <a:extLst>
              <a:ext uri="{FF2B5EF4-FFF2-40B4-BE49-F238E27FC236}">
                <a16:creationId xmlns:a16="http://schemas.microsoft.com/office/drawing/2014/main" id="{D77B2798-FC44-D4F6-1059-FAE5090A22FE}"/>
              </a:ext>
            </a:extLst>
          </p:cNvPr>
          <p:cNvPicPr>
            <a:picLocks noChangeAspect="1"/>
          </p:cNvPicPr>
          <p:nvPr/>
        </p:nvPicPr>
        <p:blipFill>
          <a:blip r:embed="rId2"/>
          <a:stretch>
            <a:fillRect/>
          </a:stretch>
        </p:blipFill>
        <p:spPr>
          <a:xfrm>
            <a:off x="8320614" y="2968094"/>
            <a:ext cx="2669059" cy="1645920"/>
          </a:xfrm>
          <a:prstGeom prst="rect">
            <a:avLst/>
          </a:prstGeom>
        </p:spPr>
      </p:pic>
    </p:spTree>
    <p:extLst>
      <p:ext uri="{BB962C8B-B14F-4D97-AF65-F5344CB8AC3E}">
        <p14:creationId xmlns:p14="http://schemas.microsoft.com/office/powerpoint/2010/main" val="87772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IMPORTANCE OF VENDOR PRACTICES</a:t>
            </a:r>
          </a:p>
        </p:txBody>
      </p:sp>
      <p:sp>
        <p:nvSpPr>
          <p:cNvPr id="4" name="Content Placeholder 3">
            <a:extLst>
              <a:ext uri="{FF2B5EF4-FFF2-40B4-BE49-F238E27FC236}">
                <a16:creationId xmlns:a16="http://schemas.microsoft.com/office/drawing/2014/main" id="{6A790938-DD09-AD37-00C4-84143137EA30}"/>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First come first served</a:t>
            </a:r>
          </a:p>
          <a:p>
            <a:r>
              <a:rPr lang="en-US" dirty="0">
                <a:latin typeface="Times New Roman" panose="02020603050405020304" pitchFamily="18" charset="0"/>
                <a:cs typeface="Times New Roman" panose="02020603050405020304" pitchFamily="18" charset="0"/>
              </a:rPr>
              <a:t>Data chain of custody</a:t>
            </a:r>
          </a:p>
          <a:p>
            <a:r>
              <a:rPr lang="en-US" dirty="0">
                <a:latin typeface="Times New Roman" panose="02020603050405020304" pitchFamily="18" charset="0"/>
                <a:cs typeface="Times New Roman" panose="02020603050405020304" pitchFamily="18" charset="0"/>
              </a:rPr>
              <a:t>Broker collusion – The Valley Rat Pack</a:t>
            </a:r>
          </a:p>
          <a:p>
            <a:r>
              <a:rPr lang="en-US" dirty="0">
                <a:latin typeface="Times New Roman" panose="02020603050405020304" pitchFamily="18" charset="0"/>
                <a:cs typeface="Times New Roman" panose="02020603050405020304" pitchFamily="18" charset="0"/>
              </a:rPr>
              <a:t>Up charging renewals</a:t>
            </a:r>
          </a:p>
          <a:p>
            <a:r>
              <a:rPr lang="en-US" dirty="0">
                <a:latin typeface="Times New Roman" panose="02020603050405020304" pitchFamily="18" charset="0"/>
                <a:cs typeface="Times New Roman" panose="02020603050405020304" pitchFamily="18" charset="0"/>
              </a:rPr>
              <a:t>Free administration through Three Card Monte</a:t>
            </a:r>
          </a:p>
          <a:p>
            <a:r>
              <a:rPr lang="en-US" dirty="0">
                <a:latin typeface="Times New Roman" panose="02020603050405020304" pitchFamily="18" charset="0"/>
                <a:cs typeface="Times New Roman" panose="02020603050405020304" pitchFamily="18" charset="0"/>
              </a:rPr>
              <a:t>Aggregate liability manipulation</a:t>
            </a:r>
          </a:p>
          <a:p>
            <a:r>
              <a:rPr lang="en-US" dirty="0">
                <a:latin typeface="Times New Roman" panose="02020603050405020304" pitchFamily="18" charset="0"/>
                <a:cs typeface="Times New Roman" panose="02020603050405020304" pitchFamily="18" charset="0"/>
              </a:rPr>
              <a:t>Hidden fees on the claim side of the ledger</a:t>
            </a:r>
          </a:p>
          <a:p>
            <a:endParaRPr lang="en-US" dirty="0"/>
          </a:p>
          <a:p>
            <a:endParaRPr lang="en-US" dirty="0"/>
          </a:p>
        </p:txBody>
      </p:sp>
      <p:pic>
        <p:nvPicPr>
          <p:cNvPr id="7" name="Picture 6">
            <a:extLst>
              <a:ext uri="{FF2B5EF4-FFF2-40B4-BE49-F238E27FC236}">
                <a16:creationId xmlns:a16="http://schemas.microsoft.com/office/drawing/2014/main" id="{22A86706-6667-7D98-AF33-8882374B0A04}"/>
              </a:ext>
            </a:extLst>
          </p:cNvPr>
          <p:cNvPicPr>
            <a:picLocks noChangeAspect="1"/>
          </p:cNvPicPr>
          <p:nvPr/>
        </p:nvPicPr>
        <p:blipFill>
          <a:blip r:embed="rId2"/>
          <a:stretch>
            <a:fillRect/>
          </a:stretch>
        </p:blipFill>
        <p:spPr>
          <a:xfrm>
            <a:off x="6950323" y="2365903"/>
            <a:ext cx="4144397" cy="3017520"/>
          </a:xfrm>
          <a:prstGeom prst="rect">
            <a:avLst/>
          </a:prstGeom>
        </p:spPr>
      </p:pic>
    </p:spTree>
    <p:extLst>
      <p:ext uri="{BB962C8B-B14F-4D97-AF65-F5344CB8AC3E}">
        <p14:creationId xmlns:p14="http://schemas.microsoft.com/office/powerpoint/2010/main" val="209149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BEST PRACTICES REWIND</a:t>
            </a:r>
          </a:p>
        </p:txBody>
      </p:sp>
      <p:sp>
        <p:nvSpPr>
          <p:cNvPr id="4" name="Content Placeholder 3">
            <a:extLst>
              <a:ext uri="{FF2B5EF4-FFF2-40B4-BE49-F238E27FC236}">
                <a16:creationId xmlns:a16="http://schemas.microsoft.com/office/drawing/2014/main" id="{C17693A0-32A9-F061-64FD-B140874D88AE}"/>
              </a:ext>
            </a:extLst>
          </p:cNvPr>
          <p:cNvSpPr>
            <a:spLocks noGrp="1"/>
          </p:cNvSpPr>
          <p:nvPr>
            <p:ph idx="1"/>
          </p:nvPr>
        </p:nvSpPr>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Keep abreast of market conditions</a:t>
            </a:r>
          </a:p>
          <a:p>
            <a:pPr marL="91440" marR="0" lvl="0" indent="-91440" algn="l" defTabSz="914400" rtl="0" eaLnBrk="1" fontAlgn="auto" latinLnBrk="0" hangingPunct="1">
              <a:lnSpc>
                <a:spcPct val="110000"/>
              </a:lnSpc>
              <a:spcBef>
                <a:spcPts val="1200"/>
              </a:spcBef>
              <a:spcAft>
                <a:spcPts val="200"/>
              </a:spcAft>
              <a:buClr>
                <a:srgbClr val="CA93A7"/>
              </a:buClr>
              <a:buSzPct val="100000"/>
              <a:buFont typeface="Calibri" panose="020F0502020204030204" pitchFamily="34" charset="0"/>
              <a:buChar char=" "/>
              <a:tabLst/>
              <a:defRPr/>
            </a:pPr>
            <a:r>
              <a:rPr lang="en-US" dirty="0">
                <a:solidFill>
                  <a:schemeClr val="tx1"/>
                </a:solidFill>
                <a:latin typeface="Times New Roman" panose="02020603050405020304" pitchFamily="18" charset="0"/>
                <a:cs typeface="Times New Roman" panose="02020603050405020304" pitchFamily="18" charset="0"/>
              </a:rPr>
              <a:t>Control data</a:t>
            </a:r>
            <a:endParaRPr kumimoji="0" 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91440" marR="0" lvl="0" indent="-91440" algn="l" defTabSz="914400" rtl="0" eaLnBrk="1" fontAlgn="auto" latinLnBrk="0" hangingPunct="1">
              <a:lnSpc>
                <a:spcPct val="110000"/>
              </a:lnSpc>
              <a:spcBef>
                <a:spcPts val="1200"/>
              </a:spcBef>
              <a:spcAft>
                <a:spcPts val="200"/>
              </a:spcAft>
              <a:buClr>
                <a:srgbClr val="CA93A7"/>
              </a:buClr>
              <a:buSzPct val="100000"/>
              <a:buFont typeface="Calibri" panose="020F0502020204030204" pitchFamily="34" charset="0"/>
              <a:buChar char=" "/>
              <a:tabLst/>
              <a:defRPr/>
            </a:pPr>
            <a:r>
              <a:rPr lang="en-US" dirty="0">
                <a:solidFill>
                  <a:schemeClr val="tx1"/>
                </a:solidFill>
                <a:latin typeface="Times New Roman" panose="02020603050405020304" pitchFamily="18" charset="0"/>
                <a:cs typeface="Times New Roman" panose="02020603050405020304" pitchFamily="18" charset="0"/>
              </a:rPr>
              <a:t>Educate trustees</a:t>
            </a:r>
          </a:p>
          <a:p>
            <a:r>
              <a:rPr lang="en-US" dirty="0">
                <a:solidFill>
                  <a:schemeClr val="tx1"/>
                </a:solidFill>
                <a:latin typeface="Times New Roman" panose="02020603050405020304" pitchFamily="18" charset="0"/>
                <a:cs typeface="Times New Roman" panose="02020603050405020304" pitchFamily="18" charset="0"/>
              </a:rPr>
              <a:t>Limit size of insurance committee</a:t>
            </a:r>
          </a:p>
          <a:p>
            <a:r>
              <a:rPr lang="en-US" dirty="0">
                <a:solidFill>
                  <a:schemeClr val="tx1"/>
                </a:solidFill>
                <a:latin typeface="Times New Roman" panose="02020603050405020304" pitchFamily="18" charset="0"/>
                <a:cs typeface="Times New Roman" panose="02020603050405020304" pitchFamily="18" charset="0"/>
              </a:rPr>
              <a:t>Empower administration</a:t>
            </a:r>
          </a:p>
          <a:p>
            <a:r>
              <a:rPr lang="en-US" dirty="0">
                <a:solidFill>
                  <a:schemeClr val="tx1"/>
                </a:solidFill>
                <a:latin typeface="Times New Roman" panose="02020603050405020304" pitchFamily="18" charset="0"/>
                <a:cs typeface="Times New Roman" panose="02020603050405020304" pitchFamily="18" charset="0"/>
              </a:rPr>
              <a:t>Risk management</a:t>
            </a:r>
          </a:p>
          <a:p>
            <a:r>
              <a:rPr lang="en-US" dirty="0">
                <a:solidFill>
                  <a:schemeClr val="tx1"/>
                </a:solidFill>
                <a:latin typeface="Times New Roman" panose="02020603050405020304" pitchFamily="18" charset="0"/>
                <a:cs typeface="Times New Roman" panose="02020603050405020304" pitchFamily="18" charset="0"/>
              </a:rPr>
              <a:t>Review contracts </a:t>
            </a:r>
          </a:p>
          <a:p>
            <a:endParaRPr lang="en-US" b="1" dirty="0">
              <a:solidFill>
                <a:schemeClr val="tx1"/>
              </a:solidFill>
            </a:endParaRPr>
          </a:p>
        </p:txBody>
      </p:sp>
    </p:spTree>
    <p:extLst>
      <p:ext uri="{BB962C8B-B14F-4D97-AF65-F5344CB8AC3E}">
        <p14:creationId xmlns:p14="http://schemas.microsoft.com/office/powerpoint/2010/main" val="316252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p:txBody>
          <a:bodyPr/>
          <a:lstStyle/>
          <a:p>
            <a:endParaRPr lang="en-US"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B8EE2160-3682-98B5-1A99-3B7442F7DC18}"/>
              </a:ext>
            </a:extLst>
          </p:cNvPr>
          <p:cNvPicPr>
            <a:picLocks noGrp="1" noChangeAspect="1"/>
          </p:cNvPicPr>
          <p:nvPr>
            <p:ph idx="1"/>
          </p:nvPr>
        </p:nvPicPr>
        <p:blipFill>
          <a:blip r:embed="rId2"/>
          <a:stretch>
            <a:fillRect/>
          </a:stretch>
        </p:blipFill>
        <p:spPr>
          <a:xfrm>
            <a:off x="440668" y="204113"/>
            <a:ext cx="11622661" cy="5669280"/>
          </a:xfrm>
          <a:prstGeom prst="rect">
            <a:avLst/>
          </a:prstGeom>
        </p:spPr>
      </p:pic>
    </p:spTree>
    <p:extLst>
      <p:ext uri="{BB962C8B-B14F-4D97-AF65-F5344CB8AC3E}">
        <p14:creationId xmlns:p14="http://schemas.microsoft.com/office/powerpoint/2010/main" val="366794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PREPARATION, DELIBERATE PLANNING IS ESSENTIAL </a:t>
            </a:r>
          </a:p>
        </p:txBody>
      </p:sp>
      <p:sp>
        <p:nvSpPr>
          <p:cNvPr id="3" name="Content Placeholder 2">
            <a:extLst>
              <a:ext uri="{FF2B5EF4-FFF2-40B4-BE49-F238E27FC236}">
                <a16:creationId xmlns:a16="http://schemas.microsoft.com/office/drawing/2014/main" id="{39097795-DA20-8CC1-6676-39BFE361C9CC}"/>
              </a:ext>
            </a:extLst>
          </p:cNvPr>
          <p:cNvSpPr>
            <a:spLocks noGrp="1"/>
          </p:cNvSpPr>
          <p:nvPr>
            <p:ph idx="1"/>
          </p:nvPr>
        </p:nvSpPr>
        <p:spPr/>
        <p:txBody>
          <a:bodyPr>
            <a:normAutofit lnSpcReduction="10000"/>
          </a:bodyPr>
          <a:lstStyle/>
          <a:p>
            <a:pPr marL="0" indent="0">
              <a:buNone/>
            </a:pPr>
            <a:r>
              <a:rPr lang="en-US" i="1" dirty="0">
                <a:solidFill>
                  <a:schemeClr val="tx1"/>
                </a:solidFill>
                <a:latin typeface="Times New Roman" panose="02020603050405020304" pitchFamily="18" charset="0"/>
                <a:cs typeface="Times New Roman" panose="02020603050405020304" pitchFamily="18" charset="0"/>
              </a:rPr>
              <a:t>“Those who deal with purchasing goods and services in the public sector have a great opportunity to lower costs….” </a:t>
            </a:r>
            <a:r>
              <a:rPr lang="en-US" dirty="0">
                <a:solidFill>
                  <a:schemeClr val="tx1"/>
                </a:solidFill>
                <a:latin typeface="Times New Roman" panose="02020603050405020304" pitchFamily="18" charset="0"/>
                <a:cs typeface="Times New Roman" panose="02020603050405020304" pitchFamily="18" charset="0"/>
              </a:rPr>
              <a:t>- Katie </a:t>
            </a:r>
            <a:r>
              <a:rPr lang="en-US" dirty="0" err="1">
                <a:solidFill>
                  <a:schemeClr val="tx1"/>
                </a:solidFill>
                <a:latin typeface="Times New Roman" panose="02020603050405020304" pitchFamily="18" charset="0"/>
                <a:cs typeface="Times New Roman" panose="02020603050405020304" pitchFamily="18" charset="0"/>
              </a:rPr>
              <a:t>Sohacki</a:t>
            </a: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b="1" dirty="0">
              <a:solidFill>
                <a:schemeClr val="tx1"/>
              </a:solidFill>
            </a:endParaRPr>
          </a:p>
          <a:p>
            <a:pPr marL="0" indent="0">
              <a:buNone/>
            </a:pPr>
            <a:endParaRPr lang="en-US" b="1" dirty="0">
              <a:solidFill>
                <a:schemeClr val="tx1"/>
              </a:solidFill>
            </a:endParaRPr>
          </a:p>
          <a:p>
            <a:pPr marL="0" indent="0">
              <a:buNone/>
            </a:pPr>
            <a:r>
              <a:rPr lang="en-US" i="1" dirty="0">
                <a:latin typeface="Times New Roman" panose="02020603050405020304" pitchFamily="18" charset="0"/>
                <a:cs typeface="Times New Roman" panose="02020603050405020304" pitchFamily="18" charset="0"/>
              </a:rPr>
              <a:t>“If you don’t know what you’re spending and what you’re spending it on, how can you make buying decisions that maximize the value you’re delivering to citizens, at an optimal cost, and in a transparent, fair, efficient and auditable way?” </a:t>
            </a:r>
            <a:r>
              <a:rPr lang="en-US" dirty="0">
                <a:latin typeface="Times New Roman" panose="02020603050405020304" pitchFamily="18" charset="0"/>
                <a:cs typeface="Times New Roman" panose="02020603050405020304" pitchFamily="18" charset="0"/>
              </a:rPr>
              <a:t>- Mattias Hofmann, Advisor for Public Sector Procurement at SAP.</a:t>
            </a:r>
          </a:p>
          <a:p>
            <a:pPr marL="0" indent="0">
              <a:buNone/>
            </a:pPr>
            <a:r>
              <a:rPr lang="en-US" b="1" dirty="0">
                <a:latin typeface="Times New Roman" panose="02020603050405020304" pitchFamily="18" charset="0"/>
                <a:cs typeface="Times New Roman" panose="02020603050405020304" pitchFamily="18" charset="0"/>
              </a:rPr>
              <a:t>.</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dirty="0"/>
          </a:p>
          <a:p>
            <a:endParaRPr lang="en-US" dirty="0"/>
          </a:p>
        </p:txBody>
      </p:sp>
      <p:pic>
        <p:nvPicPr>
          <p:cNvPr id="5" name="Picture 4">
            <a:extLst>
              <a:ext uri="{FF2B5EF4-FFF2-40B4-BE49-F238E27FC236}">
                <a16:creationId xmlns:a16="http://schemas.microsoft.com/office/drawing/2014/main" id="{B0697A0F-71D3-334A-38C1-82E0E86F78A9}"/>
              </a:ext>
            </a:extLst>
          </p:cNvPr>
          <p:cNvPicPr>
            <a:picLocks noChangeAspect="1"/>
          </p:cNvPicPr>
          <p:nvPr/>
        </p:nvPicPr>
        <p:blipFill>
          <a:blip r:embed="rId2"/>
          <a:stretch>
            <a:fillRect/>
          </a:stretch>
        </p:blipFill>
        <p:spPr>
          <a:xfrm>
            <a:off x="4556495" y="2981325"/>
            <a:ext cx="1800225" cy="895350"/>
          </a:xfrm>
          <a:prstGeom prst="rect">
            <a:avLst/>
          </a:prstGeom>
        </p:spPr>
      </p:pic>
    </p:spTree>
    <p:extLst>
      <p:ext uri="{BB962C8B-B14F-4D97-AF65-F5344CB8AC3E}">
        <p14:creationId xmlns:p14="http://schemas.microsoft.com/office/powerpoint/2010/main" val="41371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KNOWING THE LAY OF THE LAND</a:t>
            </a:r>
          </a:p>
        </p:txBody>
      </p:sp>
      <p:sp>
        <p:nvSpPr>
          <p:cNvPr id="3" name="Content Placeholder 2">
            <a:extLst>
              <a:ext uri="{FF2B5EF4-FFF2-40B4-BE49-F238E27FC236}">
                <a16:creationId xmlns:a16="http://schemas.microsoft.com/office/drawing/2014/main" id="{39097795-DA20-8CC1-6676-39BFE361C9CC}"/>
              </a:ext>
            </a:extLst>
          </p:cNvPr>
          <p:cNvSpPr>
            <a:spLocks noGrp="1"/>
          </p:cNvSpPr>
          <p:nvPr>
            <p:ph idx="1"/>
          </p:nvPr>
        </p:nvSpPr>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Knowing the lay of the land is the first step in any RFP process. TSUN TZU teaches that a commander must assess terrain conditions before making decisions.</a:t>
            </a:r>
          </a:p>
          <a:p>
            <a:pPr marL="0" indent="0">
              <a:buNone/>
            </a:pPr>
            <a:r>
              <a:rPr lang="en-US" dirty="0">
                <a:solidFill>
                  <a:schemeClr val="tx1"/>
                </a:solidFill>
                <a:latin typeface="Times New Roman" panose="02020603050405020304" pitchFamily="18" charset="0"/>
                <a:cs typeface="Times New Roman" panose="02020603050405020304" pitchFamily="18" charset="0"/>
              </a:rPr>
              <a:t>What does the market offer?</a:t>
            </a:r>
          </a:p>
          <a:p>
            <a:pPr marL="0" indent="0">
              <a:buNone/>
            </a:pPr>
            <a:r>
              <a:rPr lang="en-US" dirty="0">
                <a:solidFill>
                  <a:schemeClr val="tx1"/>
                </a:solidFill>
                <a:latin typeface="Times New Roman" panose="02020603050405020304" pitchFamily="18" charset="0"/>
                <a:cs typeface="Times New Roman" panose="02020603050405020304" pitchFamily="18" charset="0"/>
              </a:rPr>
              <a:t>What type of health plan is best for your organization?</a:t>
            </a:r>
          </a:p>
          <a:p>
            <a:pPr marL="0" indent="0">
              <a:buNone/>
            </a:pPr>
            <a:r>
              <a:rPr lang="en-US" dirty="0">
                <a:solidFill>
                  <a:schemeClr val="tx1"/>
                </a:solidFill>
                <a:latin typeface="Times New Roman" panose="02020603050405020304" pitchFamily="18" charset="0"/>
                <a:cs typeface="Times New Roman" panose="02020603050405020304" pitchFamily="18" charset="0"/>
              </a:rPr>
              <a:t>Conventional or non-conventional?</a:t>
            </a:r>
          </a:p>
          <a:p>
            <a:pPr marL="0" indent="0">
              <a:buNone/>
            </a:pPr>
            <a:r>
              <a:rPr lang="en-US" dirty="0">
                <a:solidFill>
                  <a:schemeClr val="tx1"/>
                </a:solidFill>
                <a:latin typeface="Times New Roman" panose="02020603050405020304" pitchFamily="18" charset="0"/>
                <a:cs typeface="Times New Roman" panose="02020603050405020304" pitchFamily="18" charset="0"/>
              </a:rPr>
              <a:t>Defined Contribution or Defined Benefit Plan?</a:t>
            </a:r>
          </a:p>
          <a:p>
            <a:pPr marL="0" indent="0">
              <a:buNone/>
            </a:pPr>
            <a:r>
              <a:rPr lang="en-US" dirty="0">
                <a:solidFill>
                  <a:schemeClr val="tx1"/>
                </a:solidFill>
                <a:latin typeface="Times New Roman" panose="02020603050405020304" pitchFamily="18" charset="0"/>
                <a:cs typeface="Times New Roman" panose="02020603050405020304" pitchFamily="18" charset="0"/>
              </a:rPr>
              <a:t>Those who do not know the lay of the land cannot maneuver their forces.</a:t>
            </a:r>
          </a:p>
        </p:txBody>
      </p:sp>
      <p:pic>
        <p:nvPicPr>
          <p:cNvPr id="6" name="Picture 5">
            <a:extLst>
              <a:ext uri="{FF2B5EF4-FFF2-40B4-BE49-F238E27FC236}">
                <a16:creationId xmlns:a16="http://schemas.microsoft.com/office/drawing/2014/main" id="{9CC56B3C-3E8E-3788-65A3-D62A7549F7CC}"/>
              </a:ext>
            </a:extLst>
          </p:cNvPr>
          <p:cNvPicPr>
            <a:picLocks noChangeAspect="1"/>
          </p:cNvPicPr>
          <p:nvPr/>
        </p:nvPicPr>
        <p:blipFill>
          <a:blip r:embed="rId2"/>
          <a:stretch>
            <a:fillRect/>
          </a:stretch>
        </p:blipFill>
        <p:spPr>
          <a:xfrm>
            <a:off x="8862752" y="2713376"/>
            <a:ext cx="2434971" cy="2743200"/>
          </a:xfrm>
          <a:prstGeom prst="rect">
            <a:avLst/>
          </a:prstGeom>
        </p:spPr>
      </p:pic>
    </p:spTree>
    <p:extLst>
      <p:ext uri="{BB962C8B-B14F-4D97-AF65-F5344CB8AC3E}">
        <p14:creationId xmlns:p14="http://schemas.microsoft.com/office/powerpoint/2010/main" val="78180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HEALTH INSURANCE OPTIONS</a:t>
            </a:r>
          </a:p>
        </p:txBody>
      </p:sp>
      <p:sp>
        <p:nvSpPr>
          <p:cNvPr id="3" name="Content Placeholder 2">
            <a:extLst>
              <a:ext uri="{FF2B5EF4-FFF2-40B4-BE49-F238E27FC236}">
                <a16:creationId xmlns:a16="http://schemas.microsoft.com/office/drawing/2014/main" id="{39097795-DA20-8CC1-6676-39BFE361C9CC}"/>
              </a:ext>
            </a:extLst>
          </p:cNvPr>
          <p:cNvSpPr>
            <a:spLocks noGrp="1"/>
          </p:cNvSpPr>
          <p:nvPr>
            <p:ph idx="1"/>
          </p:nvPr>
        </p:nvSpPr>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Fully-Insured - Few insurance companies to choose from. BUCA</a:t>
            </a:r>
          </a:p>
          <a:p>
            <a:pPr marL="0" indent="0">
              <a:buNone/>
            </a:pPr>
            <a:r>
              <a:rPr lang="en-US" dirty="0">
                <a:solidFill>
                  <a:schemeClr val="tx1"/>
                </a:solidFill>
                <a:latin typeface="Times New Roman" panose="02020603050405020304" pitchFamily="18" charset="0"/>
                <a:cs typeface="Times New Roman" panose="02020603050405020304" pitchFamily="18" charset="0"/>
              </a:rPr>
              <a:t>Self-Insured – Many third-party administrators, most common method</a:t>
            </a:r>
          </a:p>
          <a:p>
            <a:pPr marL="0" indent="0">
              <a:buNone/>
            </a:pPr>
            <a:r>
              <a:rPr lang="en-US" dirty="0">
                <a:solidFill>
                  <a:schemeClr val="tx1"/>
                </a:solidFill>
                <a:latin typeface="Times New Roman" panose="02020603050405020304" pitchFamily="18" charset="0"/>
                <a:cs typeface="Times New Roman" panose="02020603050405020304" pitchFamily="18" charset="0"/>
              </a:rPr>
              <a:t>PPO, HMO, EPO, RBP – Provider access and health care pricing:</a:t>
            </a:r>
          </a:p>
          <a:p>
            <a:pPr marL="0" indent="0">
              <a:buNone/>
            </a:pPr>
            <a:r>
              <a:rPr lang="en-US" dirty="0">
                <a:solidFill>
                  <a:schemeClr val="tx1"/>
                </a:solidFill>
                <a:latin typeface="Times New Roman" panose="02020603050405020304" pitchFamily="18" charset="0"/>
                <a:cs typeface="Times New Roman" panose="02020603050405020304" pitchFamily="18" charset="0"/>
              </a:rPr>
              <a:t>PPO – Most expensive</a:t>
            </a:r>
          </a:p>
          <a:p>
            <a:pPr marL="0" indent="0">
              <a:buNone/>
            </a:pPr>
            <a:r>
              <a:rPr lang="en-US" dirty="0">
                <a:solidFill>
                  <a:schemeClr val="tx1"/>
                </a:solidFill>
                <a:latin typeface="Times New Roman" panose="02020603050405020304" pitchFamily="18" charset="0"/>
                <a:cs typeface="Times New Roman" panose="02020603050405020304" pitchFamily="18" charset="0"/>
              </a:rPr>
              <a:t>HMO – Less expensive</a:t>
            </a:r>
          </a:p>
          <a:p>
            <a:pPr marL="0" indent="0">
              <a:buNone/>
            </a:pPr>
            <a:r>
              <a:rPr lang="en-US" dirty="0">
                <a:solidFill>
                  <a:schemeClr val="tx1"/>
                </a:solidFill>
                <a:latin typeface="Times New Roman" panose="02020603050405020304" pitchFamily="18" charset="0"/>
                <a:cs typeface="Times New Roman" panose="02020603050405020304" pitchFamily="18" charset="0"/>
              </a:rPr>
              <a:t>EPO – Less expensive</a:t>
            </a:r>
          </a:p>
          <a:p>
            <a:pPr marL="0" indent="0">
              <a:buNone/>
            </a:pPr>
            <a:r>
              <a:rPr lang="en-US" dirty="0">
                <a:solidFill>
                  <a:schemeClr val="tx1"/>
                </a:solidFill>
                <a:latin typeface="Times New Roman" panose="02020603050405020304" pitchFamily="18" charset="0"/>
                <a:cs typeface="Times New Roman" panose="02020603050405020304" pitchFamily="18" charset="0"/>
              </a:rPr>
              <a:t>RBP – Lowest cost</a:t>
            </a:r>
          </a:p>
          <a:p>
            <a:pPr marL="0" indent="0">
              <a:buNone/>
            </a:pPr>
            <a:endParaRPr lang="en-US" b="1" dirty="0">
              <a:solidFill>
                <a:schemeClr val="tx1"/>
              </a:solidFill>
            </a:endParaRPr>
          </a:p>
          <a:p>
            <a:endParaRPr lang="en-US" dirty="0"/>
          </a:p>
        </p:txBody>
      </p:sp>
      <p:pic>
        <p:nvPicPr>
          <p:cNvPr id="6" name="Picture 5">
            <a:extLst>
              <a:ext uri="{FF2B5EF4-FFF2-40B4-BE49-F238E27FC236}">
                <a16:creationId xmlns:a16="http://schemas.microsoft.com/office/drawing/2014/main" id="{B08FF6B3-8EE8-F8DC-C59C-0F05CCA8A95A}"/>
              </a:ext>
            </a:extLst>
          </p:cNvPr>
          <p:cNvPicPr>
            <a:picLocks noChangeAspect="1"/>
          </p:cNvPicPr>
          <p:nvPr/>
        </p:nvPicPr>
        <p:blipFill>
          <a:blip r:embed="rId2"/>
          <a:stretch>
            <a:fillRect/>
          </a:stretch>
        </p:blipFill>
        <p:spPr>
          <a:xfrm>
            <a:off x="8625945" y="2469408"/>
            <a:ext cx="1781175" cy="3038475"/>
          </a:xfrm>
          <a:prstGeom prst="rect">
            <a:avLst/>
          </a:prstGeom>
        </p:spPr>
      </p:pic>
    </p:spTree>
    <p:extLst>
      <p:ext uri="{BB962C8B-B14F-4D97-AF65-F5344CB8AC3E}">
        <p14:creationId xmlns:p14="http://schemas.microsoft.com/office/powerpoint/2010/main" val="172126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OK, WE NOW KNOW WHAT WE WANT, WHAT’S NEXT?</a:t>
            </a:r>
          </a:p>
        </p:txBody>
      </p:sp>
      <p:sp>
        <p:nvSpPr>
          <p:cNvPr id="3" name="Content Placeholder 2">
            <a:extLst>
              <a:ext uri="{FF2B5EF4-FFF2-40B4-BE49-F238E27FC236}">
                <a16:creationId xmlns:a16="http://schemas.microsoft.com/office/drawing/2014/main" id="{39097795-DA20-8CC1-6676-39BFE361C9CC}"/>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Understand The Underwriting Process Upon Which Your Solicitation Process Will Depend. The Underwriting Process Requires Complete, Accurate &amp; Detailed Data.</a:t>
            </a:r>
          </a:p>
          <a:p>
            <a:pPr marL="0" indent="0">
              <a:buNone/>
            </a:pPr>
            <a:r>
              <a:rPr lang="en-US" dirty="0">
                <a:latin typeface="Times New Roman" panose="02020603050405020304" pitchFamily="18" charset="0"/>
                <a:cs typeface="Times New Roman" panose="02020603050405020304" pitchFamily="18" charset="0"/>
              </a:rPr>
              <a:t>- You own the data, don’t be played</a:t>
            </a:r>
          </a:p>
          <a:p>
            <a:pPr>
              <a:buFontTx/>
              <a:buChar char="-"/>
            </a:pPr>
            <a:r>
              <a:rPr lang="en-US" dirty="0">
                <a:latin typeface="Times New Roman" panose="02020603050405020304" pitchFamily="18" charset="0"/>
                <a:cs typeface="Times New Roman" panose="02020603050405020304" pitchFamily="18" charset="0"/>
              </a:rPr>
              <a:t>You should already have the data, same if you don’t</a:t>
            </a:r>
          </a:p>
          <a:p>
            <a:pPr>
              <a:buFontTx/>
              <a:buChar char="-"/>
            </a:pPr>
            <a:r>
              <a:rPr lang="en-US" dirty="0">
                <a:latin typeface="Times New Roman" panose="02020603050405020304" pitchFamily="18" charset="0"/>
                <a:cs typeface="Times New Roman" panose="02020603050405020304" pitchFamily="18" charset="0"/>
              </a:rPr>
              <a:t>Is the data is accurate and who supplied it?</a:t>
            </a:r>
          </a:p>
          <a:p>
            <a:pPr>
              <a:buFontTx/>
              <a:buChar char="-"/>
            </a:pPr>
            <a:r>
              <a:rPr lang="en-US" dirty="0">
                <a:latin typeface="Times New Roman" panose="02020603050405020304" pitchFamily="18" charset="0"/>
                <a:cs typeface="Times New Roman" panose="02020603050405020304" pitchFamily="18" charset="0"/>
              </a:rPr>
              <a:t>How is the data applied to underwriting?</a:t>
            </a:r>
          </a:p>
          <a:p>
            <a:pPr marL="0" indent="0">
              <a:buNone/>
            </a:pPr>
            <a:r>
              <a:rPr lang="en-US" i="1" dirty="0">
                <a:latin typeface="Times New Roman" panose="02020603050405020304" pitchFamily="18" charset="0"/>
                <a:cs typeface="Times New Roman" panose="02020603050405020304" pitchFamily="18" charset="0"/>
              </a:rPr>
              <a:t>“He Who Has Data Wins. He Who Has Good Data Wins A Lot. He Who Has Real Time Data Wins All The Time” – </a:t>
            </a:r>
            <a:r>
              <a:rPr lang="en-US" dirty="0">
                <a:latin typeface="Times New Roman" panose="02020603050405020304" pitchFamily="18" charset="0"/>
                <a:cs typeface="Times New Roman" panose="02020603050405020304" pitchFamily="18" charset="0"/>
              </a:rPr>
              <a:t>Bill Rusteberg</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8EAA34FC-AA94-C6DB-4701-5EF21BA083AA}"/>
              </a:ext>
            </a:extLst>
          </p:cNvPr>
          <p:cNvPicPr>
            <a:picLocks noChangeAspect="1"/>
          </p:cNvPicPr>
          <p:nvPr/>
        </p:nvPicPr>
        <p:blipFill>
          <a:blip r:embed="rId2"/>
          <a:stretch>
            <a:fillRect/>
          </a:stretch>
        </p:blipFill>
        <p:spPr>
          <a:xfrm>
            <a:off x="9124779" y="2583402"/>
            <a:ext cx="2165583" cy="2377440"/>
          </a:xfrm>
          <a:prstGeom prst="rect">
            <a:avLst/>
          </a:prstGeom>
        </p:spPr>
      </p:pic>
    </p:spTree>
    <p:extLst>
      <p:ext uri="{BB962C8B-B14F-4D97-AF65-F5344CB8AC3E}">
        <p14:creationId xmlns:p14="http://schemas.microsoft.com/office/powerpoint/2010/main" val="193096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PREPARING FOR THE RFP PROCESS</a:t>
            </a:r>
          </a:p>
        </p:txBody>
      </p:sp>
      <p:sp>
        <p:nvSpPr>
          <p:cNvPr id="4" name="Content Placeholder 3">
            <a:extLst>
              <a:ext uri="{FF2B5EF4-FFF2-40B4-BE49-F238E27FC236}">
                <a16:creationId xmlns:a16="http://schemas.microsoft.com/office/drawing/2014/main" id="{5E1963F0-DCC4-7B95-C510-7F14F0B5E9E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Collaboration with your risk manager is key</a:t>
            </a:r>
          </a:p>
          <a:p>
            <a:r>
              <a:rPr lang="en-US" dirty="0">
                <a:latin typeface="Times New Roman" panose="02020603050405020304" pitchFamily="18" charset="0"/>
                <a:cs typeface="Times New Roman" panose="02020603050405020304" pitchFamily="18" charset="0"/>
              </a:rPr>
              <a:t>Memorialize chain of custody and responsibilities</a:t>
            </a:r>
          </a:p>
          <a:p>
            <a:r>
              <a:rPr lang="en-US" dirty="0">
                <a:latin typeface="Times New Roman" panose="02020603050405020304" pitchFamily="18" charset="0"/>
                <a:cs typeface="Times New Roman" panose="02020603050405020304" pitchFamily="18" charset="0"/>
              </a:rPr>
              <a:t>Improve collaboration directly with vendors – TPA, carrier, PBM, etc. </a:t>
            </a:r>
          </a:p>
          <a:p>
            <a:r>
              <a:rPr lang="en-US" dirty="0">
                <a:latin typeface="Times New Roman" panose="02020603050405020304" pitchFamily="18" charset="0"/>
                <a:cs typeface="Times New Roman" panose="02020603050405020304" pitchFamily="18" charset="0"/>
              </a:rPr>
              <a:t>Mitigate risk of corruption </a:t>
            </a:r>
          </a:p>
          <a:p>
            <a:r>
              <a:rPr lang="en-US" dirty="0">
                <a:latin typeface="Times New Roman" panose="02020603050405020304" pitchFamily="18" charset="0"/>
                <a:cs typeface="Times New Roman" panose="02020603050405020304" pitchFamily="18" charset="0"/>
              </a:rPr>
              <a:t>Consider being product vague in your bid, don’t over specify what you want to buy.</a:t>
            </a:r>
          </a:p>
          <a:p>
            <a:r>
              <a:rPr lang="en-US" dirty="0">
                <a:latin typeface="Times New Roman" panose="02020603050405020304" pitchFamily="18" charset="0"/>
                <a:cs typeface="Times New Roman" panose="02020603050405020304" pitchFamily="18" charset="0"/>
              </a:rPr>
              <a:t>Determine budget limitations</a:t>
            </a:r>
          </a:p>
          <a:p>
            <a:endParaRPr lang="en-US" dirty="0"/>
          </a:p>
          <a:p>
            <a:endParaRPr lang="en-US" dirty="0"/>
          </a:p>
        </p:txBody>
      </p:sp>
    </p:spTree>
    <p:extLst>
      <p:ext uri="{BB962C8B-B14F-4D97-AF65-F5344CB8AC3E}">
        <p14:creationId xmlns:p14="http://schemas.microsoft.com/office/powerpoint/2010/main" val="208430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a:xfrm>
            <a:off x="1097280" y="286603"/>
            <a:ext cx="10058400" cy="1450757"/>
          </a:xfrm>
        </p:spPr>
        <p:txBody>
          <a:bodyPr>
            <a:normAutofit/>
          </a:bodyPr>
          <a:lstStyle/>
          <a:p>
            <a:r>
              <a:rPr lang="en-US" b="1" dirty="0">
                <a:latin typeface="Times New Roman" panose="02020603050405020304" pitchFamily="18" charset="0"/>
                <a:cs typeface="Times New Roman" panose="02020603050405020304" pitchFamily="18" charset="0"/>
              </a:rPr>
              <a:t>RFP SPECIFICATIONS</a:t>
            </a:r>
          </a:p>
        </p:txBody>
      </p:sp>
      <p:cxnSp>
        <p:nvCxnSpPr>
          <p:cNvPr id="11"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097795-DA20-8CC1-6676-39BFE361C9CC}"/>
              </a:ext>
            </a:extLst>
          </p:cNvPr>
          <p:cNvSpPr>
            <a:spLocks noGrp="1"/>
          </p:cNvSpPr>
          <p:nvPr>
            <p:ph idx="1"/>
          </p:nvPr>
        </p:nvSpPr>
        <p:spPr>
          <a:xfrm>
            <a:off x="1097280" y="2108201"/>
            <a:ext cx="9966960" cy="3760891"/>
          </a:xfrm>
        </p:spPr>
        <p:txBody>
          <a:bodyPr>
            <a:normAutofit/>
          </a:bodyPr>
          <a:lstStyle/>
          <a:p>
            <a:pPr marL="0" indent="0">
              <a:lnSpc>
                <a:spcPct val="100000"/>
              </a:lnSpc>
              <a:buNone/>
            </a:pPr>
            <a:r>
              <a:rPr lang="en-US" sz="1700" dirty="0">
                <a:latin typeface="Times New Roman" panose="02020603050405020304" pitchFamily="18" charset="0"/>
                <a:cs typeface="Times New Roman" panose="02020603050405020304" pitchFamily="18" charset="0"/>
              </a:rPr>
              <a:t>Reserve the right to Separate and accept or reject elements listed in the solicitation to accommodate budgetary and/or operational requirements. </a:t>
            </a:r>
          </a:p>
          <a:p>
            <a:pPr marL="0" indent="0">
              <a:lnSpc>
                <a:spcPct val="100000"/>
              </a:lnSpc>
              <a:buNone/>
            </a:pPr>
            <a:r>
              <a:rPr lang="en-US" sz="1700" dirty="0">
                <a:latin typeface="Times New Roman" panose="02020603050405020304" pitchFamily="18" charset="0"/>
                <a:cs typeface="Times New Roman" panose="02020603050405020304" pitchFamily="18" charset="0"/>
              </a:rPr>
              <a:t>Design evaluation criteria to be used in selecting the best proposal for approval</a:t>
            </a:r>
          </a:p>
          <a:p>
            <a:pPr marL="0" indent="0">
              <a:lnSpc>
                <a:spcPct val="100000"/>
              </a:lnSpc>
              <a:buNone/>
            </a:pPr>
            <a:r>
              <a:rPr lang="en-US" sz="1700" dirty="0">
                <a:latin typeface="Times New Roman" panose="02020603050405020304" pitchFamily="18" charset="0"/>
                <a:cs typeface="Times New Roman" panose="02020603050405020304" pitchFamily="18" charset="0"/>
              </a:rPr>
              <a:t>Failure of the vendor to deliver or perform as specified in the solicitation will void all obligations to the contract and the contract awarded to the next responsible proposer (or to reject all proposals).</a:t>
            </a:r>
          </a:p>
          <a:p>
            <a:pPr marL="0" indent="0">
              <a:lnSpc>
                <a:spcPct val="100000"/>
              </a:lnSpc>
              <a:buNone/>
            </a:pPr>
            <a:r>
              <a:rPr lang="en-US" sz="1700" dirty="0">
                <a:latin typeface="Times New Roman" panose="02020603050405020304" pitchFamily="18" charset="0"/>
                <a:cs typeface="Times New Roman" panose="02020603050405020304" pitchFamily="18" charset="0"/>
              </a:rPr>
              <a:t>Proposer’s affidavit certifying that their submission is not the result of collusion and will not attempt to lobby directly or indirectly during an active solicitation process.</a:t>
            </a:r>
          </a:p>
          <a:p>
            <a:pPr marL="0" indent="0">
              <a:lnSpc>
                <a:spcPct val="100000"/>
              </a:lnSpc>
              <a:buNone/>
            </a:pPr>
            <a:r>
              <a:rPr lang="en-US" sz="1700" dirty="0">
                <a:latin typeface="Times New Roman" panose="02020603050405020304" pitchFamily="18" charset="0"/>
                <a:cs typeface="Times New Roman" panose="02020603050405020304" pitchFamily="18" charset="0"/>
              </a:rPr>
              <a:t>Certified full disclosure of all revenue streams</a:t>
            </a:r>
          </a:p>
          <a:p>
            <a:pPr marL="0" indent="0">
              <a:lnSpc>
                <a:spcPct val="100000"/>
              </a:lnSpc>
              <a:buNone/>
            </a:pPr>
            <a:endParaRPr lang="en-US" sz="1700" b="1" dirty="0">
              <a:latin typeface="Times New Roman" panose="02020603050405020304" pitchFamily="18" charset="0"/>
              <a:cs typeface="Times New Roman" panose="02020603050405020304" pitchFamily="18" charset="0"/>
            </a:endParaRPr>
          </a:p>
          <a:p>
            <a:pPr marL="0" indent="0">
              <a:lnSpc>
                <a:spcPct val="100000"/>
              </a:lnSpc>
              <a:buNone/>
            </a:pPr>
            <a:endParaRPr lang="en-US" sz="1700" b="1" dirty="0">
              <a:latin typeface="Times New Roman" panose="02020603050405020304" pitchFamily="18" charset="0"/>
              <a:cs typeface="Times New Roman" panose="02020603050405020304" pitchFamily="18" charset="0"/>
            </a:endParaRPr>
          </a:p>
          <a:p>
            <a:pPr marL="0" indent="0">
              <a:lnSpc>
                <a:spcPct val="100000"/>
              </a:lnSpc>
              <a:buNone/>
            </a:pPr>
            <a:endParaRPr lang="en-US" sz="1700" b="1" dirty="0">
              <a:latin typeface="Times New Roman" panose="02020603050405020304" pitchFamily="18" charset="0"/>
              <a:cs typeface="Times New Roman" panose="02020603050405020304" pitchFamily="18" charset="0"/>
            </a:endParaRPr>
          </a:p>
          <a:p>
            <a:pPr marL="0" indent="0">
              <a:lnSpc>
                <a:spcPct val="100000"/>
              </a:lnSpc>
              <a:buNone/>
            </a:pPr>
            <a:endParaRPr lang="en-US" sz="1700" dirty="0"/>
          </a:p>
          <a:p>
            <a:pPr marL="0" indent="0">
              <a:lnSpc>
                <a:spcPct val="100000"/>
              </a:lnSpc>
              <a:buNone/>
            </a:pPr>
            <a:endParaRPr lang="en-US" sz="1700" dirty="0"/>
          </a:p>
          <a:p>
            <a:pPr marL="0" indent="0">
              <a:lnSpc>
                <a:spcPct val="100000"/>
              </a:lnSpc>
              <a:buNone/>
            </a:pPr>
            <a:endParaRPr lang="en-US" sz="1700" dirty="0"/>
          </a:p>
          <a:p>
            <a:pPr marL="0" indent="0">
              <a:lnSpc>
                <a:spcPct val="100000"/>
              </a:lnSpc>
              <a:buNone/>
            </a:pPr>
            <a:endParaRPr lang="en-US" sz="1700" dirty="0"/>
          </a:p>
          <a:p>
            <a:pPr>
              <a:lnSpc>
                <a:spcPct val="100000"/>
              </a:lnSpc>
            </a:pPr>
            <a:endParaRPr lang="en-US" sz="1700" dirty="0"/>
          </a:p>
        </p:txBody>
      </p:sp>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1384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VENDORS MUST UNDERSTAND……</a:t>
            </a:r>
          </a:p>
        </p:txBody>
      </p:sp>
      <p:sp>
        <p:nvSpPr>
          <p:cNvPr id="5" name="Content Placeholder 4">
            <a:extLst>
              <a:ext uri="{FF2B5EF4-FFF2-40B4-BE49-F238E27FC236}">
                <a16:creationId xmlns:a16="http://schemas.microsoft.com/office/drawing/2014/main" id="{E21AFC3E-0EC8-8580-2A31-09ADE70D481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Texas Constitution – Maintain the right to reconsider a contract during the budget process for ensuing years if financial resources of District are insufficient to meet the liabilities of the contract.  The award of a proposal or contract cannot be construed to create a debt of the District which is payable out of funds beyond the current fiscal year.</a:t>
            </a:r>
          </a:p>
          <a:p>
            <a:r>
              <a:rPr lang="en-US" dirty="0">
                <a:latin typeface="Times New Roman" panose="02020603050405020304" pitchFamily="18" charset="0"/>
                <a:cs typeface="Times New Roman" panose="02020603050405020304" pitchFamily="18" charset="0"/>
              </a:rPr>
              <a:t>“XYZ ISD reserves the right to terminate the contract at the expiration of each budget period. Local Government Code Section 271.903.”</a:t>
            </a:r>
          </a:p>
          <a:p>
            <a:r>
              <a:rPr lang="en-US" dirty="0">
                <a:latin typeface="Times New Roman" panose="02020603050405020304" pitchFamily="18" charset="0"/>
                <a:cs typeface="Times New Roman" panose="02020603050405020304" pitchFamily="18" charset="0"/>
              </a:rPr>
              <a:t>“In addition, If during any fiscal year of this contract, the  XYZ ISD Board of Trustees for any reason fails to appropriate funds for these goods or services, XYZ ISD will notify the vendor immediately and will no longer be obligated under the contract.”</a:t>
            </a:r>
          </a:p>
          <a:p>
            <a:endParaRPr lang="en-US" dirty="0"/>
          </a:p>
        </p:txBody>
      </p:sp>
    </p:spTree>
    <p:extLst>
      <p:ext uri="{BB962C8B-B14F-4D97-AF65-F5344CB8AC3E}">
        <p14:creationId xmlns:p14="http://schemas.microsoft.com/office/powerpoint/2010/main" val="154799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DDB7-A397-71DD-84AF-EED857215B2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PROPOSALS CONSTITUE A CONTRACT</a:t>
            </a:r>
          </a:p>
        </p:txBody>
      </p:sp>
      <p:sp>
        <p:nvSpPr>
          <p:cNvPr id="4" name="Content Placeholder 3">
            <a:extLst>
              <a:ext uri="{FF2B5EF4-FFF2-40B4-BE49-F238E27FC236}">
                <a16:creationId xmlns:a16="http://schemas.microsoft.com/office/drawing/2014/main" id="{232F55C3-D8BA-E75C-C4FD-6D94F5197CB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undersigned proposer further agrees, upon acceptance of its proposal, to execute a contract issued by XYZ ISD for performing and completing the work described in the Requirements within the time stated and for the prices proposed in the documents attached hereto and made a part hereof. </a:t>
            </a:r>
          </a:p>
          <a:p>
            <a:r>
              <a:rPr lang="en-US" dirty="0">
                <a:latin typeface="Times New Roman" panose="02020603050405020304" pitchFamily="18" charset="0"/>
                <a:cs typeface="Times New Roman" panose="02020603050405020304" pitchFamily="18" charset="0"/>
              </a:rPr>
              <a:t>In addition the undersigned proposer further agrees this bid, when properly accepted by XYZ ISD, shall constitute a contract equally binding upon both the successful bidder and XYZ ISD. No different or additional terms will become part of this contract unless expressly approved by the XYZ ISD School Board through formal action.</a:t>
            </a:r>
          </a:p>
        </p:txBody>
      </p:sp>
    </p:spTree>
    <p:extLst>
      <p:ext uri="{BB962C8B-B14F-4D97-AF65-F5344CB8AC3E}">
        <p14:creationId xmlns:p14="http://schemas.microsoft.com/office/powerpoint/2010/main" val="320557841"/>
      </p:ext>
    </p:extLst>
  </p:cSld>
  <p:clrMapOvr>
    <a:masterClrMapping/>
  </p:clrMapOvr>
</p:sld>
</file>

<file path=ppt/theme/theme1.xml><?xml version="1.0" encoding="utf-8"?>
<a:theme xmlns:a="http://schemas.openxmlformats.org/drawingml/2006/main" name="RetrospectVTI">
  <a:themeElements>
    <a:clrScheme name="AnalogousFromLightSeedRightStep">
      <a:dk1>
        <a:srgbClr val="000000"/>
      </a:dk1>
      <a:lt1>
        <a:srgbClr val="FFFFFF"/>
      </a:lt1>
      <a:dk2>
        <a:srgbClr val="41242F"/>
      </a:dk2>
      <a:lt2>
        <a:srgbClr val="E2E8E6"/>
      </a:lt2>
      <a:accent1>
        <a:srgbClr val="CA93A7"/>
      </a:accent1>
      <a:accent2>
        <a:srgbClr val="BE7E7B"/>
      </a:accent2>
      <a:accent3>
        <a:srgbClr val="C09E7F"/>
      </a:accent3>
      <a:accent4>
        <a:srgbClr val="ACA56F"/>
      </a:accent4>
      <a:accent5>
        <a:srgbClr val="9BA97B"/>
      </a:accent5>
      <a:accent6>
        <a:srgbClr val="82AE70"/>
      </a:accent6>
      <a:hlink>
        <a:srgbClr val="568F7A"/>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EC8110A92F9D40B5A63BEC90D25CD4" ma:contentTypeVersion="15" ma:contentTypeDescription="Create a new document." ma:contentTypeScope="" ma:versionID="7b4481ce464a72f28afb74cba69e3601">
  <xsd:schema xmlns:xsd="http://www.w3.org/2001/XMLSchema" xmlns:xs="http://www.w3.org/2001/XMLSchema" xmlns:p="http://schemas.microsoft.com/office/2006/metadata/properties" xmlns:ns2="7082f420-2aeb-42d9-8769-0c894b8e1275" xmlns:ns3="b129bb96-1884-4fbd-9136-d5003a92ef23" targetNamespace="http://schemas.microsoft.com/office/2006/metadata/properties" ma:root="true" ma:fieldsID="59ab82c827f74bfaf0a6b6f557bce97b" ns2:_="" ns3:_="">
    <xsd:import namespace="7082f420-2aeb-42d9-8769-0c894b8e1275"/>
    <xsd:import namespace="b129bb96-1884-4fbd-9136-d5003a92ef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2f420-2aeb-42d9-8769-0c894b8e1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cfba768-895a-449b-b84c-84e1fca9e86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29bb96-1884-4fbd-9136-d5003a92ef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0b912d8-df2d-4dc9-aaab-708ed3ff2c5f}" ma:internalName="TaxCatchAll" ma:showField="CatchAllData" ma:web="b129bb96-1884-4fbd-9136-d5003a92ef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82f420-2aeb-42d9-8769-0c894b8e1275">
      <Terms xmlns="http://schemas.microsoft.com/office/infopath/2007/PartnerControls"/>
    </lcf76f155ced4ddcb4097134ff3c332f>
    <TaxCatchAll xmlns="b129bb96-1884-4fbd-9136-d5003a92ef23" xsi:nil="true"/>
  </documentManagement>
</p:properties>
</file>

<file path=customXml/itemProps1.xml><?xml version="1.0" encoding="utf-8"?>
<ds:datastoreItem xmlns:ds="http://schemas.openxmlformats.org/officeDocument/2006/customXml" ds:itemID="{AF434DD2-E9CC-46CF-905F-7C7A9BBD88F1}"/>
</file>

<file path=customXml/itemProps2.xml><?xml version="1.0" encoding="utf-8"?>
<ds:datastoreItem xmlns:ds="http://schemas.openxmlformats.org/officeDocument/2006/customXml" ds:itemID="{1AE91E6B-298E-4487-B8D5-A201005331EF}"/>
</file>

<file path=customXml/itemProps3.xml><?xml version="1.0" encoding="utf-8"?>
<ds:datastoreItem xmlns:ds="http://schemas.openxmlformats.org/officeDocument/2006/customXml" ds:itemID="{A22B175A-6553-4D39-A479-AF3432928DAE}"/>
</file>

<file path=docProps/app.xml><?xml version="1.0" encoding="utf-8"?>
<Properties xmlns="http://schemas.openxmlformats.org/officeDocument/2006/extended-properties" xmlns:vt="http://schemas.openxmlformats.org/officeDocument/2006/docPropsVTypes">
  <TotalTime>810</TotalTime>
  <Words>909</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Georgia Pro Cond Light</vt:lpstr>
      <vt:lpstr>Speak Pro</vt:lpstr>
      <vt:lpstr>Times New Roman</vt:lpstr>
      <vt:lpstr>RetrospectVTI</vt:lpstr>
      <vt:lpstr>Best Practices For Health Insurance Procurement</vt:lpstr>
      <vt:lpstr>PREPARATION, DELIBERATE PLANNING IS ESSENTIAL </vt:lpstr>
      <vt:lpstr>KNOWING THE LAY OF THE LAND</vt:lpstr>
      <vt:lpstr>HEALTH INSURANCE OPTIONS</vt:lpstr>
      <vt:lpstr>OK, WE NOW KNOW WHAT WE WANT, WHAT’S NEXT?</vt:lpstr>
      <vt:lpstr>PREPARING FOR THE RFP PROCESS</vt:lpstr>
      <vt:lpstr>RFP SPECIFICATIONS</vt:lpstr>
      <vt:lpstr>VENDORS MUST UNDERSTAND……</vt:lpstr>
      <vt:lpstr>PROPOSALS CONSTITUE A CONTRACT</vt:lpstr>
      <vt:lpstr>THE IMPORTANCE OF VENDOR PERCEPTIONS</vt:lpstr>
      <vt:lpstr>THE IMPORTANCE OF VENDOR PRACTICES</vt:lpstr>
      <vt:lpstr>BEST PRACTICES REWIND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Latest Developments In Group Medical Insurance</dc:title>
  <dc:creator>Martha Rusteberg</dc:creator>
  <cp:lastModifiedBy>Martha Rusteberg</cp:lastModifiedBy>
  <cp:revision>48</cp:revision>
  <dcterms:created xsi:type="dcterms:W3CDTF">2023-06-12T14:31:06Z</dcterms:created>
  <dcterms:modified xsi:type="dcterms:W3CDTF">2026-07-14T16:01:20Z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0x01010071EC8110A92F9D40B5A63BEC90D25CD4</vt:lpwstr>
  </property>
</Properties>
</file>